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6" r:id="rId4"/>
    <p:sldId id="268" r:id="rId5"/>
    <p:sldId id="270" r:id="rId6"/>
    <p:sldId id="267" r:id="rId7"/>
    <p:sldId id="269" r:id="rId8"/>
    <p:sldId id="271" r:id="rId9"/>
    <p:sldId id="272" r:id="rId10"/>
    <p:sldId id="273" r:id="rId11"/>
    <p:sldId id="279" r:id="rId12"/>
    <p:sldId id="274" r:id="rId13"/>
    <p:sldId id="275" r:id="rId14"/>
    <p:sldId id="277" r:id="rId15"/>
    <p:sldId id="278" r:id="rId16"/>
    <p:sldId id="280" r:id="rId17"/>
    <p:sldId id="282" r:id="rId18"/>
    <p:sldId id="281" r:id="rId19"/>
    <p:sldId id="283" r:id="rId20"/>
    <p:sldId id="284" r:id="rId21"/>
    <p:sldId id="285" r:id="rId22"/>
    <p:sldId id="286" r:id="rId23"/>
    <p:sldId id="287" r:id="rId24"/>
  </p:sldIdLst>
  <p:sldSz cx="18288000" cy="10287000"/>
  <p:notesSz cx="6858000" cy="9144000"/>
  <p:embeddedFontLst>
    <p:embeddedFont>
      <p:font typeface="微軟正黑體" panose="020B0604030504040204" pitchFamily="34" charset="-12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</p:embeddedFont>
    <p:embeddedFont>
      <p:font typeface="News Cycle" panose="02020500000000000000" charset="2"/>
      <p:regular r:id="rId34"/>
      <p:bold r:id="rId35"/>
    </p:embeddedFont>
    <p:embeddedFont>
      <p:font typeface="Roboto" panose="02000000000000000000" pitchFamily="2" charset="0"/>
      <p:regular r:id="rId36"/>
    </p:embeddedFont>
    <p:embeddedFont>
      <p:font typeface="Stadio Now Text Bold" panose="02020500000000000000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7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BF934-44C4-49A6-A772-A4D5808B00D8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A51D-DA36-482B-9F8F-8040375378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79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7A51D-DA36-482B-9F8F-8040375378E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46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9%9B%9E%E9%9B%9E%E8%88%87%E5%85%94%E5%85%94%E7%9A%84%E5%B7%A5%E7%A8%8B%E4%B8%96%E7%95%8C/%E6%A9%9F%E5%99%A8%E5%AD%B8%E7%BF%92ml-note-sgd-momentum-adagrad-adam-optimizer-f20568c968d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91828" y="2676525"/>
            <a:ext cx="8904344" cy="420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280"/>
              </a:lnSpc>
              <a:spcBef>
                <a:spcPct val="0"/>
              </a:spcBef>
            </a:pPr>
            <a:r>
              <a:rPr lang="en-US" sz="9600" u="none" dirty="0">
                <a:solidFill>
                  <a:srgbClr val="000000"/>
                </a:solidFill>
                <a:ea typeface="王漢宗特黑體"/>
              </a:rPr>
              <a:t>The basic of </a:t>
            </a:r>
          </a:p>
          <a:p>
            <a:pPr marL="0" lvl="0" indent="0" algn="ctr">
              <a:lnSpc>
                <a:spcPts val="17280"/>
              </a:lnSpc>
              <a:spcBef>
                <a:spcPct val="0"/>
              </a:spcBef>
            </a:pPr>
            <a:r>
              <a:rPr lang="en-US" sz="9600" dirty="0">
                <a:solidFill>
                  <a:srgbClr val="000000"/>
                </a:solidFill>
                <a:ea typeface="王漢宗特黑體"/>
              </a:rPr>
              <a:t>Deep Learning</a:t>
            </a:r>
            <a:endParaRPr lang="en-US" sz="9600" u="none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641985" y="-2321896"/>
            <a:ext cx="9237232" cy="6701192"/>
          </a:xfrm>
          <a:custGeom>
            <a:avLst/>
            <a:gdLst/>
            <a:ahLst/>
            <a:cxnLst/>
            <a:rect l="l" t="t" r="r" b="b"/>
            <a:pathLst>
              <a:path w="9237232" h="6701192">
                <a:moveTo>
                  <a:pt x="0" y="0"/>
                </a:moveTo>
                <a:lnTo>
                  <a:pt x="9237232" y="0"/>
                </a:lnTo>
                <a:lnTo>
                  <a:pt x="9237232" y="6701192"/>
                </a:lnTo>
                <a:lnTo>
                  <a:pt x="0" y="670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50364">
            <a:off x="-3647865" y="5493319"/>
            <a:ext cx="9353130" cy="6003009"/>
          </a:xfrm>
          <a:custGeom>
            <a:avLst/>
            <a:gdLst/>
            <a:ahLst/>
            <a:cxnLst/>
            <a:rect l="l" t="t" r="r" b="b"/>
            <a:pathLst>
              <a:path w="9353130" h="6003009">
                <a:moveTo>
                  <a:pt x="0" y="0"/>
                </a:moveTo>
                <a:lnTo>
                  <a:pt x="9353130" y="0"/>
                </a:lnTo>
                <a:lnTo>
                  <a:pt x="9353130" y="6003009"/>
                </a:lnTo>
                <a:lnTo>
                  <a:pt x="0" y="6003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61663">
            <a:off x="3839883" y="2026394"/>
            <a:ext cx="1894390" cy="492541"/>
          </a:xfrm>
          <a:custGeom>
            <a:avLst/>
            <a:gdLst/>
            <a:ahLst/>
            <a:cxnLst/>
            <a:rect l="l" t="t" r="r" b="b"/>
            <a:pathLst>
              <a:path w="1894390" h="492541">
                <a:moveTo>
                  <a:pt x="0" y="0"/>
                </a:moveTo>
                <a:lnTo>
                  <a:pt x="1894390" y="0"/>
                </a:lnTo>
                <a:lnTo>
                  <a:pt x="1894390" y="492542"/>
                </a:lnTo>
                <a:lnTo>
                  <a:pt x="0" y="492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1641985" y="8261985"/>
            <a:ext cx="2789747" cy="913008"/>
          </a:xfrm>
          <a:custGeom>
            <a:avLst/>
            <a:gdLst/>
            <a:ahLst/>
            <a:cxnLst/>
            <a:rect l="l" t="t" r="r" b="b"/>
            <a:pathLst>
              <a:path w="2789747" h="913008">
                <a:moveTo>
                  <a:pt x="0" y="0"/>
                </a:moveTo>
                <a:lnTo>
                  <a:pt x="2789747" y="0"/>
                </a:lnTo>
                <a:lnTo>
                  <a:pt x="2789747" y="913008"/>
                </a:lnTo>
                <a:lnTo>
                  <a:pt x="0" y="913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Learning Rate </a:t>
            </a:r>
            <a:endParaRPr lang="zh-TW" altLang="en-US" sz="8000" dirty="0"/>
          </a:p>
        </p:txBody>
      </p:sp>
      <p:pic>
        <p:nvPicPr>
          <p:cNvPr id="9" name="Google Shape;129;p13">
            <a:extLst>
              <a:ext uri="{FF2B5EF4-FFF2-40B4-BE49-F238E27FC236}">
                <a16:creationId xmlns:a16="http://schemas.microsoft.com/office/drawing/2014/main" id="{27280A68-911F-48DB-8EBE-A8042250DF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459" y="3067255"/>
            <a:ext cx="14985081" cy="67878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194647-388A-4BD6-A510-108954DCA44D}"/>
              </a:ext>
            </a:extLst>
          </p:cNvPr>
          <p:cNvSpPr txBox="1"/>
          <p:nvPr/>
        </p:nvSpPr>
        <p:spPr>
          <a:xfrm>
            <a:off x="1169319" y="2019300"/>
            <a:ext cx="11175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0" i="0" u="none" strike="noStrik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學習率影響模型能以多快速度收斂到局部最小值</a:t>
            </a:r>
            <a:endParaRPr lang="zh-TW" altLang="en-US" sz="32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26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常見的</a:t>
            </a:r>
            <a:r>
              <a:rPr lang="en-US" altLang="zh-TW" sz="8000" dirty="0"/>
              <a:t>Optimizer</a:t>
            </a:r>
            <a:endParaRPr lang="zh-TW" altLang="en-US" sz="8000" dirty="0"/>
          </a:p>
        </p:txBody>
      </p:sp>
      <p:pic>
        <p:nvPicPr>
          <p:cNvPr id="8" name="Google Shape;300;p19">
            <a:extLst>
              <a:ext uri="{FF2B5EF4-FFF2-40B4-BE49-F238E27FC236}">
                <a16:creationId xmlns:a16="http://schemas.microsoft.com/office/drawing/2014/main" id="{392A8BDD-C8C1-4EE2-ACAA-A523218039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60" y="3238500"/>
            <a:ext cx="16332679" cy="4323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86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Optimizer</a:t>
            </a:r>
            <a:endParaRPr lang="zh-TW" altLang="en-US" sz="8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D9BE56-50A0-48D6-8FC7-C51579CC0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62100"/>
            <a:ext cx="11076562" cy="85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4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常見的</a:t>
            </a:r>
            <a:r>
              <a:rPr lang="en-US" altLang="zh-TW" sz="8000" dirty="0"/>
              <a:t>Optimizer</a:t>
            </a:r>
            <a:endParaRPr lang="zh-TW" altLang="en-US" sz="8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339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SGD</a:t>
            </a:r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zh-TW" sz="5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News Cycle"/>
              </a:rPr>
              <a:t>Momentum SGD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ADAM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zh-TW" sz="5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AdaGrad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A3DCB9-55C6-4263-86E3-7191F31F761B}"/>
              </a:ext>
            </a:extLst>
          </p:cNvPr>
          <p:cNvSpPr txBox="1"/>
          <p:nvPr/>
        </p:nvSpPr>
        <p:spPr>
          <a:xfrm>
            <a:off x="14401800" y="9029700"/>
            <a:ext cx="312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  <a:hlinkClick r:id="rId3"/>
              </a:rPr>
              <a:t>詳細可參考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8952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latin typeface="Arial" panose="020B0604020202020204" pitchFamily="34" charset="0"/>
                <a:cs typeface="Arial" panose="020B0604020202020204" pitchFamily="34" charset="0"/>
              </a:rPr>
              <a:t>常見的損失函數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606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altLang="en-US" sz="40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對於分類、回歸、序列預測等常見問題，可按照常規選擇適當的損失函式。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altLang="en-US" sz="40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面對全新的研究問題時，才需自主開發函式。</a:t>
            </a:r>
            <a:endParaRPr lang="en-US" altLang="zh-TW" sz="40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altLang="zh-TW" sz="4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altLang="zh-TW" sz="40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u"/>
            </a:pP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二元分類：二元交叉熵（</a:t>
            </a:r>
            <a:r>
              <a:rPr lang="en-US" altLang="zh-TW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Binary </a:t>
            </a:r>
            <a:r>
              <a:rPr lang="en-US" altLang="zh-TW" sz="40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Crossentropy</a:t>
            </a: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）</a:t>
            </a:r>
            <a:endParaRPr lang="en-US" altLang="zh-TW" sz="4000" dirty="0">
              <a:solidFill>
                <a:schemeClr val="dk1"/>
              </a:solidFill>
              <a:latin typeface="Arial" panose="020B0604020202020204" pitchFamily="34" charset="0"/>
              <a:ea typeface="News Cycle"/>
              <a:cs typeface="Arial" panose="020B0604020202020204" pitchFamily="34" charset="0"/>
              <a:sym typeface="News Cycle"/>
            </a:endParaRPr>
          </a:p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u"/>
            </a:pP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多元分類：分類交叉熵（</a:t>
            </a:r>
            <a:r>
              <a:rPr lang="en-US" altLang="zh-TW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Categorical </a:t>
            </a:r>
            <a:r>
              <a:rPr lang="en-US" altLang="zh-TW" sz="40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Crossentropy</a:t>
            </a: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）</a:t>
            </a:r>
            <a:endParaRPr lang="en-US" altLang="zh-TW" sz="4000" dirty="0">
              <a:solidFill>
                <a:schemeClr val="dk1"/>
              </a:solidFill>
              <a:latin typeface="Arial" panose="020B0604020202020204" pitchFamily="34" charset="0"/>
              <a:ea typeface="News Cycle"/>
              <a:cs typeface="Arial" panose="020B0604020202020204" pitchFamily="34" charset="0"/>
              <a:sym typeface="News Cycle"/>
            </a:endParaRPr>
          </a:p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u"/>
            </a:pP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回歸問題：均方差（</a:t>
            </a:r>
            <a:r>
              <a:rPr lang="en-US" altLang="zh-TW" sz="40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Meansquared</a:t>
            </a:r>
            <a:r>
              <a:rPr lang="en-US" altLang="zh-TW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 error</a:t>
            </a:r>
            <a:r>
              <a:rPr lang="zh-TW" altLang="en-US" sz="4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News Cycle"/>
                <a:cs typeface="Arial" panose="020B0604020202020204" pitchFamily="34" charset="0"/>
                <a:sym typeface="News Cycle"/>
              </a:rPr>
              <a:t>）</a:t>
            </a:r>
            <a:endParaRPr lang="en-US" altLang="zh-TW" sz="4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News Cycle"/>
              <a:cs typeface="Arial" panose="020B0604020202020204" pitchFamily="34" charset="0"/>
              <a:sym typeface="News Cycle"/>
            </a:endParaRPr>
          </a:p>
          <a:p>
            <a:pPr marL="457200" marR="0" lvl="0" indent="-228600" algn="l" rtl="0">
              <a:lnSpc>
                <a:spcPct val="139047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endParaRPr lang="en-US" altLang="zh-TW" sz="4400" b="0" i="0" u="none" strike="noStrike" cap="none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zh-TW" altLang="en-US" sz="4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26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免費的訓練平台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16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rtl="0">
              <a:lnSpc>
                <a:spcPct val="139047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endParaRPr lang="en-US" altLang="zh-TW" sz="4400" b="0" i="0" u="none" strike="noStrike" cap="none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zh-TW" altLang="en-US" sz="4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8" name="Picture 4" descr="Google Colab 教學(2)｜建立及使用Colab 筆記本編寫Python - SimpleLearn">
            <a:extLst>
              <a:ext uri="{FF2B5EF4-FFF2-40B4-BE49-F238E27FC236}">
                <a16:creationId xmlns:a16="http://schemas.microsoft.com/office/drawing/2014/main" id="{47F6997F-BF19-4885-B797-6DF13F9B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8" y="3238500"/>
            <a:ext cx="7354471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54631C-68D0-4570-B031-68C33144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198" y="3968023"/>
            <a:ext cx="7826353" cy="34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3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常見的訓練框架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16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rtl="0">
              <a:lnSpc>
                <a:spcPct val="139047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endParaRPr lang="en-US" altLang="zh-TW" sz="4400" b="0" i="0" u="none" strike="noStrike" cap="none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zh-TW" altLang="en-US" sz="4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88" y="3416076"/>
            <a:ext cx="7408227" cy="33786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AFA818-8466-4AAF-B72D-7ED2194A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804" y="3002722"/>
            <a:ext cx="6799301" cy="44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16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rtl="0">
              <a:lnSpc>
                <a:spcPct val="139047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endParaRPr lang="en-US" altLang="zh-TW" sz="4400" b="0" i="0" u="none" strike="noStrike" cap="none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zh-TW" altLang="en-US" sz="4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886" y="3416076"/>
            <a:ext cx="7408227" cy="33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0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511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r>
              <a:rPr lang="en-US" altLang="zh-TW" sz="4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1. </a:t>
            </a:r>
            <a:r>
              <a:rPr lang="zh-TW" altLang="en-US" sz="4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使用</a:t>
            </a:r>
            <a:r>
              <a:rPr lang="zh-TW" altLang="en-US" sz="44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zh-TW" sz="44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Dataset </a:t>
            </a:r>
            <a:r>
              <a:rPr lang="zh-TW" altLang="en-US" sz="44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將</a:t>
            </a:r>
            <a:r>
              <a:rPr lang="zh-TW" altLang="en-US" sz="4400" b="0" i="0" dirty="0">
                <a:solidFill>
                  <a:srgbClr val="0070C0"/>
                </a:solidFill>
                <a:effectLst/>
                <a:latin typeface="Roboto" panose="020B0604020202020204" pitchFamily="2" charset="0"/>
              </a:rPr>
              <a:t>訓練資料包裝</a:t>
            </a:r>
            <a:r>
              <a:rPr lang="zh-TW" altLang="en-US" sz="4400" dirty="0">
                <a:solidFill>
                  <a:srgbClr val="0070C0"/>
                </a:solidFill>
                <a:latin typeface="Roboto" panose="020B0604020202020204" pitchFamily="2" charset="0"/>
              </a:rPr>
              <a:t>起來</a:t>
            </a:r>
            <a:endParaRPr lang="en-US" altLang="zh-TW" sz="4400" b="0" i="0" dirty="0">
              <a:solidFill>
                <a:srgbClr val="0070C0"/>
              </a:solidFill>
              <a:effectLst/>
              <a:latin typeface="Roboto" panose="020B0604020202020204" pitchFamily="2" charset="0"/>
            </a:endParaRPr>
          </a:p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r>
              <a:rPr lang="en-US" altLang="zh-TW" sz="44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2. </a:t>
            </a:r>
            <a:r>
              <a:rPr lang="zh-TW" altLang="en-US" sz="44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使用 </a:t>
            </a:r>
            <a:r>
              <a:rPr lang="en-US" altLang="zh-TW" sz="4400" b="0" i="0" dirty="0" err="1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DataLoader</a:t>
            </a:r>
            <a:r>
              <a:rPr lang="zh-TW" altLang="en-US" sz="4400" dirty="0">
                <a:solidFill>
                  <a:srgbClr val="303233"/>
                </a:solidFill>
                <a:latin typeface="Lato" panose="020F0502020204030203" pitchFamily="34" charset="0"/>
              </a:rPr>
              <a:t> </a:t>
            </a:r>
            <a:r>
              <a:rPr lang="zh-TW" altLang="en-US" sz="4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定義</a:t>
            </a:r>
            <a:r>
              <a:rPr lang="zh-TW" altLang="en-US" sz="4400" b="0" i="0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讀取資料的方式</a:t>
            </a:r>
            <a:endParaRPr lang="en-US" altLang="zh-TW" sz="4400" b="0" i="0" dirty="0">
              <a:solidFill>
                <a:srgbClr val="0070C0"/>
              </a:solidFill>
              <a:effectLst/>
              <a:latin typeface="Lato" panose="020F0502020204030203" pitchFamily="34" charset="0"/>
            </a:endParaRPr>
          </a:p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r>
              <a:rPr lang="en-US" altLang="zh-TW" sz="4400" b="0" i="0" dirty="0">
                <a:effectLst/>
                <a:latin typeface="Roboto" panose="020B0604020202020204" pitchFamily="2" charset="0"/>
              </a:rPr>
              <a:t>3. </a:t>
            </a:r>
            <a:r>
              <a:rPr lang="zh-TW" altLang="en-US" sz="4400" dirty="0">
                <a:latin typeface="Roboto" panose="020B0604020202020204" pitchFamily="2" charset="0"/>
              </a:rPr>
              <a:t>定義模型</a:t>
            </a:r>
            <a:endParaRPr lang="en-US" altLang="zh-TW" sz="4400" dirty="0">
              <a:latin typeface="Roboto" panose="020B0604020202020204" pitchFamily="2" charset="0"/>
            </a:endParaRPr>
          </a:p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r>
              <a:rPr lang="en-US" altLang="zh-TW" sz="4400" dirty="0">
                <a:latin typeface="Roboto" panose="020B0604020202020204" pitchFamily="2" charset="0"/>
              </a:rPr>
              <a:t>4. </a:t>
            </a:r>
            <a:r>
              <a:rPr lang="zh-TW" altLang="en-US" sz="4400" dirty="0">
                <a:latin typeface="Roboto" panose="020B0604020202020204" pitchFamily="2" charset="0"/>
              </a:rPr>
              <a:t>定義損失函數 </a:t>
            </a:r>
            <a:r>
              <a:rPr lang="en-US" altLang="zh-TW" sz="4400" dirty="0">
                <a:latin typeface="Roboto" panose="020B0604020202020204" pitchFamily="2" charset="0"/>
              </a:rPr>
              <a:t>&amp;</a:t>
            </a:r>
            <a:r>
              <a:rPr lang="zh-TW" altLang="en-US" sz="4400" dirty="0">
                <a:latin typeface="Roboto" panose="020B0604020202020204" pitchFamily="2" charset="0"/>
              </a:rPr>
              <a:t> 優化器</a:t>
            </a:r>
            <a:endParaRPr lang="en-US" altLang="zh-TW" sz="4400" dirty="0">
              <a:latin typeface="Roboto" panose="020B0604020202020204" pitchFamily="2" charset="0"/>
            </a:endParaRPr>
          </a:p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r>
              <a:rPr lang="en-US" altLang="zh-TW" sz="4400" dirty="0">
                <a:latin typeface="Roboto" panose="020B0604020202020204" pitchFamily="2" charset="0"/>
              </a:rPr>
              <a:t>5. </a:t>
            </a:r>
            <a:r>
              <a:rPr lang="zh-TW" altLang="en-US" sz="4400" dirty="0">
                <a:latin typeface="Roboto" panose="020B0604020202020204" pitchFamily="2" charset="0"/>
              </a:rPr>
              <a:t>開始訓練</a:t>
            </a: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304800" y="305441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err="1"/>
              <a:t>PyTorch</a:t>
            </a:r>
            <a:r>
              <a:rPr lang="en-US" altLang="zh-TW" sz="6600" dirty="0"/>
              <a:t> </a:t>
            </a:r>
            <a:r>
              <a:rPr lang="zh-TW" altLang="en-US" sz="6600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196730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304800" y="305441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使用</a:t>
            </a:r>
            <a:r>
              <a:rPr lang="zh-TW" altLang="en-US" sz="66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zh-TW" sz="66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Dataset</a:t>
            </a:r>
            <a:endParaRPr lang="zh-TW" altLang="en-US" sz="6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14E5C7-1CD4-4C43-90C5-5365F8123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756978"/>
            <a:ext cx="10496543" cy="83293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FA5C9D-FC6B-4404-B113-F35D0E049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361" y="4933904"/>
            <a:ext cx="7403239" cy="11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/>
              <a:t>What is Deep Learning? </a:t>
            </a:r>
            <a:endParaRPr lang="zh-TW" altLang="en-US" sz="96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3014CBF-6F59-4C0A-921C-60E9933786D3}"/>
              </a:ext>
            </a:extLst>
          </p:cNvPr>
          <p:cNvGrpSpPr/>
          <p:nvPr/>
        </p:nvGrpSpPr>
        <p:grpSpPr>
          <a:xfrm>
            <a:off x="304800" y="2171700"/>
            <a:ext cx="17872371" cy="7760396"/>
            <a:chOff x="-156550" y="1195118"/>
            <a:chExt cx="9654202" cy="3690837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733CC7A-54E0-47A6-A5C0-340BD94FA6DE}"/>
                </a:ext>
              </a:extLst>
            </p:cNvPr>
            <p:cNvSpPr/>
            <p:nvPr/>
          </p:nvSpPr>
          <p:spPr>
            <a:xfrm>
              <a:off x="2676250" y="2113795"/>
              <a:ext cx="1303380" cy="10128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Model</a:t>
              </a:r>
              <a:endParaRPr lang="zh-TW" altLang="en-US" sz="2800" dirty="0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F685C60-F29E-4677-BD01-27D8B15D05DE}"/>
                </a:ext>
              </a:extLst>
            </p:cNvPr>
            <p:cNvSpPr/>
            <p:nvPr/>
          </p:nvSpPr>
          <p:spPr>
            <a:xfrm>
              <a:off x="2125101" y="2339149"/>
              <a:ext cx="414538" cy="4757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9725285D-86AE-47E4-9B75-08F9779442F6}"/>
                </a:ext>
              </a:extLst>
            </p:cNvPr>
            <p:cNvSpPr/>
            <p:nvPr/>
          </p:nvSpPr>
          <p:spPr>
            <a:xfrm>
              <a:off x="4176117" y="2333881"/>
              <a:ext cx="532907" cy="4757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2" name="Picture 6" descr="日本文化】為什麼大雄的0分考卷每一題都打勾勾！✔️ | 奶油滑倒玩東京">
              <a:extLst>
                <a:ext uri="{FF2B5EF4-FFF2-40B4-BE49-F238E27FC236}">
                  <a16:creationId xmlns:a16="http://schemas.microsoft.com/office/drawing/2014/main" id="{2AF86E15-F606-42D9-83E4-1BD3B433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511" y="1876013"/>
              <a:ext cx="1581843" cy="1250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上帝給一個考試失利學生的祝福– 海外华人福音网">
              <a:extLst>
                <a:ext uri="{FF2B5EF4-FFF2-40B4-BE49-F238E27FC236}">
                  <a16:creationId xmlns:a16="http://schemas.microsoft.com/office/drawing/2014/main" id="{27858F61-2984-4C85-8E60-06203FC52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97" y="1946428"/>
              <a:ext cx="1766782" cy="1250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國小段考卷\數學\3-3次段考卷| ShareClass">
              <a:extLst>
                <a:ext uri="{FF2B5EF4-FFF2-40B4-BE49-F238E27FC236}">
                  <a16:creationId xmlns:a16="http://schemas.microsoft.com/office/drawing/2014/main" id="{9A05BF1A-1EB1-4288-B131-18FAA8683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68" y="1195118"/>
              <a:ext cx="1889358" cy="267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C816BB0-B514-488B-B586-19C07D3FEEA0}"/>
                </a:ext>
              </a:extLst>
            </p:cNvPr>
            <p:cNvSpPr txBox="1"/>
            <p:nvPr/>
          </p:nvSpPr>
          <p:spPr>
            <a:xfrm>
              <a:off x="-156550" y="4044173"/>
              <a:ext cx="4445168" cy="36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rgbClr val="FF0000"/>
                  </a:solidFill>
                </a:rPr>
                <a:t>大量刷題，去訓練你的大腦</a:t>
              </a: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C354562-8C28-4E98-9B05-B2BF671625A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2066034" y="2875630"/>
              <a:ext cx="248809" cy="1168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EBF5B6E-3BA7-439A-A834-3980AED181F7}"/>
                </a:ext>
              </a:extLst>
            </p:cNvPr>
            <p:cNvSpPr txBox="1"/>
            <p:nvPr/>
          </p:nvSpPr>
          <p:spPr>
            <a:xfrm>
              <a:off x="1915951" y="1952958"/>
              <a:ext cx="791860" cy="39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solidFill>
                    <a:srgbClr val="DA55DD"/>
                  </a:solidFill>
                </a:rPr>
                <a:t>訓練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5D85F00-083C-421C-AF02-B1ED63B3BB4A}"/>
                </a:ext>
              </a:extLst>
            </p:cNvPr>
            <p:cNvSpPr txBox="1"/>
            <p:nvPr/>
          </p:nvSpPr>
          <p:spPr>
            <a:xfrm>
              <a:off x="4035294" y="1909044"/>
              <a:ext cx="1303379" cy="439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5400" dirty="0">
                  <a:solidFill>
                    <a:srgbClr val="DA55DD"/>
                  </a:solidFill>
                </a:rPr>
                <a:t>預測</a:t>
              </a:r>
            </a:p>
          </p:txBody>
        </p:sp>
        <p:sp>
          <p:nvSpPr>
            <p:cNvPr id="29" name="箭號: 左-右雙向 28">
              <a:extLst>
                <a:ext uri="{FF2B5EF4-FFF2-40B4-BE49-F238E27FC236}">
                  <a16:creationId xmlns:a16="http://schemas.microsoft.com/office/drawing/2014/main" id="{B62C768B-A175-48E6-BAA4-C159B8141779}"/>
                </a:ext>
              </a:extLst>
            </p:cNvPr>
            <p:cNvSpPr/>
            <p:nvPr/>
          </p:nvSpPr>
          <p:spPr>
            <a:xfrm>
              <a:off x="6549109" y="2386399"/>
              <a:ext cx="599303" cy="31509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FE38050-A64A-44AE-99F0-12E60E3855D7}"/>
                </a:ext>
              </a:extLst>
            </p:cNvPr>
            <p:cNvSpPr txBox="1"/>
            <p:nvPr/>
          </p:nvSpPr>
          <p:spPr>
            <a:xfrm>
              <a:off x="6499727" y="1699052"/>
              <a:ext cx="959591" cy="746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800" dirty="0">
                  <a:solidFill>
                    <a:srgbClr val="DA55DD"/>
                  </a:solidFill>
                </a:rPr>
                <a:t>計算誤差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7BEC87B9-712F-433D-B2BD-486B8831D889}"/>
                </a:ext>
              </a:extLst>
            </p:cNvPr>
            <p:cNvSpPr txBox="1"/>
            <p:nvPr/>
          </p:nvSpPr>
          <p:spPr>
            <a:xfrm>
              <a:off x="4348485" y="4490734"/>
              <a:ext cx="5149167" cy="395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800" dirty="0">
                  <a:solidFill>
                    <a:srgbClr val="FF0000"/>
                  </a:solidFill>
                </a:rPr>
                <a:t>寫出來的考卷去算</a:t>
              </a:r>
              <a:r>
                <a:rPr lang="en-US" altLang="zh-TW" sz="4800" dirty="0">
                  <a:solidFill>
                    <a:srgbClr val="FF0000"/>
                  </a:solidFill>
                </a:rPr>
                <a:t>Error</a:t>
              </a:r>
              <a:endParaRPr lang="zh-TW" alt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3274F667-1D9C-466A-A82B-1E57073EF8EB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6840873" y="2831472"/>
              <a:ext cx="82196" cy="165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304800" y="305441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使用</a:t>
            </a:r>
            <a:r>
              <a:rPr lang="zh-TW" altLang="en-US" sz="66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zh-TW" sz="6600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Dataloader</a:t>
            </a:r>
            <a:endParaRPr lang="zh-TW" altLang="en-US" sz="66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DECA1ED-43D1-4B6F-A505-B7125A99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42742"/>
            <a:ext cx="16795940" cy="11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304800" y="305441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dk1"/>
                </a:solidFill>
                <a:latin typeface="News Cycle"/>
                <a:sym typeface="News Cycle"/>
              </a:rPr>
              <a:t>定義</a:t>
            </a:r>
            <a:r>
              <a:rPr lang="en-US" altLang="zh-TW" sz="6600" dirty="0">
                <a:solidFill>
                  <a:schemeClr val="dk1"/>
                </a:solidFill>
                <a:latin typeface="News Cycle"/>
                <a:sym typeface="News Cycle"/>
              </a:rPr>
              <a:t>Model</a:t>
            </a:r>
            <a:endParaRPr lang="zh-TW" altLang="en-US" sz="6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E9A846-39C5-440C-995B-D5A62532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835" y="1756978"/>
            <a:ext cx="10255444" cy="7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304800" y="305441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dk1"/>
                </a:solidFill>
                <a:latin typeface="News Cycle"/>
                <a:sym typeface="News Cycle"/>
              </a:rPr>
              <a:t>定義</a:t>
            </a:r>
            <a:r>
              <a:rPr lang="en-US" altLang="zh-TW" sz="6600" dirty="0">
                <a:solidFill>
                  <a:schemeClr val="dk1"/>
                </a:solidFill>
                <a:latin typeface="News Cycle"/>
                <a:sym typeface="News Cycle"/>
              </a:rPr>
              <a:t>Cost function &amp; Optimizer</a:t>
            </a:r>
            <a:endParaRPr lang="zh-TW" altLang="en-US" sz="6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99D42A-27FD-420E-9491-00B424F1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2995"/>
            <a:ext cx="13868514" cy="19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8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39047"/>
              </a:lnSpc>
              <a:spcBef>
                <a:spcPts val="800"/>
              </a:spcBef>
              <a:buClr>
                <a:schemeClr val="accent1"/>
              </a:buClr>
              <a:buSzPts val="1400"/>
            </a:pPr>
            <a:endParaRPr lang="en-US" altLang="zh-TW" sz="4400" dirty="0">
              <a:latin typeface="Roboto" panose="020B06040202020202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E84F1-90A4-4AB0-8B74-A6D602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1" y="-38100"/>
            <a:ext cx="4800600" cy="190382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BB9403-CC00-4695-8CC8-A4344269067B}"/>
              </a:ext>
            </a:extLst>
          </p:cNvPr>
          <p:cNvSpPr txBox="1"/>
          <p:nvPr/>
        </p:nvSpPr>
        <p:spPr>
          <a:xfrm>
            <a:off x="7353300" y="4059905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dk1"/>
                </a:solidFill>
                <a:latin typeface="News Cycle"/>
                <a:sym typeface="News Cycle"/>
              </a:rPr>
              <a:t>開始訓練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40692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/>
              <a:t>一些常見的名詞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Epoch :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是訓練模型過程裡，演算法完整使用過資料集每筆資料的狀態。假設我們有一個很小的數據集，只有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筆資料，把它們全丟進神經網路運算完，那就是完成了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個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Epoch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的訓練。</a:t>
            </a:r>
            <a:endParaRPr lang="en-US" altLang="zh-TW" sz="3200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 size :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假設剛剛的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筆資料，每筆數據量都很大，電腦因為記憶體不夠用所以無法一次跑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筆。這時我們只好把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筆資料</a:t>
            </a:r>
            <a:r>
              <a:rPr lang="zh-TW" altLang="en-US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分批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送進神經網路，這裡</a:t>
            </a:r>
            <a:r>
              <a:rPr lang="zh-TW" altLang="en-US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分批的數量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就是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，今天我一次放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筆資料進神經網路運算，那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 size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就等於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Iteration :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延續剛剛的例子，我們如果一次送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筆資料進神經網路，那就要跑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次迴圈才算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個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，這時就稱訓練過程迭代了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次。</a:t>
            </a:r>
            <a:endParaRPr lang="en-US" altLang="zh-TW" sz="3200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Iteration = </a:t>
            </a:r>
            <a:r>
              <a:rPr lang="zh-TW" altLang="en-US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set size / Batch size</a:t>
            </a:r>
            <a:r>
              <a:rPr lang="zh-TW" altLang="en-US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）* </a:t>
            </a: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endParaRPr lang="en-US" altLang="zh-TW" sz="3200" b="1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rate :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每次計算誤差後會做偏微分來更新權重。</a:t>
            </a:r>
            <a:endParaRPr lang="en-US" altLang="zh-TW" sz="3200" b="0" i="0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Optimizer : 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優化器的主要功能是</a:t>
            </a:r>
            <a:r>
              <a:rPr lang="zh-TW" altLang="en-US" sz="3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根據定義的損失函數來調整神經網路的參數</a:t>
            </a:r>
            <a:r>
              <a:rPr lang="zh-TW" altLang="en-US" sz="32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，以最小化損失函數。</a:t>
            </a:r>
            <a:endParaRPr lang="en-US" altLang="zh-TW" sz="3200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32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 : </a:t>
            </a:r>
            <a:r>
              <a:rPr lang="zh-TW" altLang="en-US" sz="32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損失函數，</a:t>
            </a:r>
            <a:r>
              <a:rPr lang="en-US" altLang="zh-TW" sz="32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 </a:t>
            </a:r>
            <a:r>
              <a:rPr lang="zh-TW" altLang="en-US" sz="32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的目標：最小化損失函數 </a:t>
            </a:r>
            <a:r>
              <a:rPr lang="en-US" altLang="zh-TW" sz="32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(Cost Function)</a:t>
            </a:r>
            <a:r>
              <a:rPr lang="zh-TW" altLang="en-US" sz="320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我們</a:t>
            </a:r>
            <a:r>
              <a:rPr lang="zh-TW" alt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希望 </a:t>
            </a:r>
            <a:r>
              <a:rPr lang="en-US" altLang="zh-TW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Optimizer </a:t>
            </a:r>
            <a:r>
              <a:rPr lang="zh-TW" alt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可以好好的調整 </a:t>
            </a:r>
            <a:r>
              <a:rPr lang="en-US" altLang="zh-TW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 </a:t>
            </a:r>
            <a:r>
              <a:rPr lang="zh-TW" alt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中的參數，那我們總需要一種方法來</a:t>
            </a:r>
            <a:r>
              <a:rPr lang="zh-TW" altLang="en-US" sz="3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判斷 </a:t>
            </a:r>
            <a:r>
              <a:rPr lang="en-US" altLang="zh-TW" sz="3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 </a:t>
            </a:r>
            <a:r>
              <a:rPr lang="zh-TW" altLang="en-US" sz="3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中目前「參數的好壞」。</a:t>
            </a:r>
            <a:endParaRPr lang="en-US" altLang="zh-TW" sz="3200" b="1" i="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098C1F-F5A8-4366-9699-3CC9F9A5A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5" b="7843"/>
          <a:stretch/>
        </p:blipFill>
        <p:spPr>
          <a:xfrm>
            <a:off x="11506200" y="-60602"/>
            <a:ext cx="6148449" cy="26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/>
              <a:t>一些常見的名詞 </a:t>
            </a:r>
            <a:r>
              <a:rPr lang="en-US" altLang="zh-TW" sz="9600" dirty="0"/>
              <a:t>- 2</a:t>
            </a:r>
            <a:endParaRPr lang="zh-TW" altLang="en-US" sz="9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altLang="zh-TW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訓練集 </a:t>
            </a:r>
            <a:r>
              <a:rPr lang="en-US" altLang="zh-TW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Training set ) : </a:t>
            </a:r>
            <a:r>
              <a:rPr lang="zh-TW" altLang="en-US" sz="3600" b="0" i="0" dirty="0">
                <a:solidFill>
                  <a:srgbClr val="3032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訓練模型參數用的資料集。</a:t>
            </a:r>
            <a:endParaRPr lang="en-US" altLang="zh-TW" sz="3600" b="0" i="0" dirty="0">
              <a:solidFill>
                <a:srgbClr val="3032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TW" sz="36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驗證集 </a:t>
            </a: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 ) :</a:t>
            </a:r>
            <a:r>
              <a:rPr lang="zh-TW" altLang="en-US" sz="3600" b="0" i="0" dirty="0">
                <a:solidFill>
                  <a:srgbClr val="3032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用於檢驗模型狀況的資料集，在訓練集中可以去劃分多少比例的訓練集當驗證集。</a:t>
            </a:r>
            <a:endParaRPr lang="en-US" altLang="zh-TW" sz="3600" b="0" i="0" dirty="0">
              <a:solidFill>
                <a:srgbClr val="3032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TW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測試集 </a:t>
            </a: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set ) :</a:t>
            </a:r>
            <a:r>
              <a:rPr lang="zh-TW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600" b="0" i="0" dirty="0">
                <a:solidFill>
                  <a:srgbClr val="3032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評估模型最終表現，也可以說測試資料</a:t>
            </a:r>
            <a:r>
              <a:rPr lang="zh-TW" altLang="en-US" sz="36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泛化</a:t>
            </a:r>
            <a:r>
              <a:rPr lang="en-US" altLang="zh-TW" sz="36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(generalize</a:t>
            </a:r>
            <a:r>
              <a:rPr lang="en-US" altLang="zh-TW" sz="36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3600" b="0" i="0" dirty="0">
                <a:solidFill>
                  <a:srgbClr val="3032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的能力好不好。</a:t>
            </a:r>
            <a:r>
              <a:rPr lang="zh-TW" altLang="en-US" sz="36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當模型遇到沒有見過的資料時，它的表現怎麼樣</a:t>
            </a:r>
            <a:r>
              <a:rPr lang="zh-TW" altLang="en-US" sz="36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TW" sz="3600" b="1" i="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2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/>
              <a:t>一些常見的名詞 </a:t>
            </a:r>
            <a:r>
              <a:rPr lang="en-US" altLang="zh-TW" sz="9600" dirty="0"/>
              <a:t>- 2</a:t>
            </a:r>
            <a:endParaRPr lang="zh-TW" altLang="en-US" sz="96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4878FD-FF09-4217-9824-79C8ABEB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75231"/>
            <a:ext cx="12299864" cy="55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/>
              <a:t>The step of Deep Learning</a:t>
            </a:r>
            <a:endParaRPr lang="zh-TW" altLang="en-US" sz="9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723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altLang="zh-TW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收集及準備資料</a:t>
            </a:r>
            <a:endParaRPr lang="en-US" altLang="zh-TW" sz="3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TW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選擇模型</a:t>
            </a:r>
            <a:endParaRPr lang="en-US" altLang="zh-TW" sz="3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TW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選擇優化器 </a:t>
            </a:r>
            <a:r>
              <a:rPr lang="en-US" altLang="zh-TW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(optimizer) </a:t>
            </a: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及損失函數 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 function) </a:t>
            </a:r>
          </a:p>
          <a:p>
            <a:pPr marL="514350" indent="-514350" algn="l">
              <a:buFont typeface="+mj-lt"/>
              <a:buAutoNum type="arabicPeriod"/>
            </a:pPr>
            <a:endParaRPr lang="en-US" altLang="zh-TW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開始訓練</a:t>
            </a:r>
            <a:endParaRPr lang="en-US" altLang="zh-TW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TW" sz="3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計算 </a:t>
            </a:r>
            <a:r>
              <a:rPr lang="en-US" altLang="zh-TW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Loss &amp; Back-Propagation</a:t>
            </a:r>
            <a:r>
              <a:rPr lang="zh-TW" alt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參數</a:t>
            </a:r>
            <a:endParaRPr lang="en-US" altLang="zh-TW" sz="3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626C8B-FA0A-455A-A056-FE5407B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777" y="2963178"/>
            <a:ext cx="10228223" cy="43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訓練時常見的問題 </a:t>
            </a:r>
            <a:r>
              <a:rPr lang="en-US" altLang="zh-TW" sz="8000" dirty="0"/>
              <a:t>- Overfitting</a:t>
            </a:r>
            <a:endParaRPr lang="zh-TW" altLang="en-US" sz="8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336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marR="0" lvl="0" algn="l" rtl="0">
              <a:lnSpc>
                <a:spcPct val="160952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zh-TW" altLang="en-US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過度的訓練</a:t>
            </a:r>
            <a:r>
              <a:rPr lang="zh-TW" altLang="en-US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使模型過於貼近訓練資料集，反而對未見過的資料 </a:t>
            </a:r>
            <a:r>
              <a:rPr lang="en-US" altLang="zh-TW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(</a:t>
            </a:r>
            <a:r>
              <a:rPr lang="zh-TW" altLang="en-US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例如驗證資料集</a:t>
            </a:r>
            <a:r>
              <a:rPr lang="en-US" altLang="zh-TW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) </a:t>
            </a:r>
            <a:r>
              <a:rPr lang="zh-TW" altLang="en-US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適應能力變</a:t>
            </a:r>
            <a:r>
              <a:rPr lang="zh-TW" altLang="en-US" sz="3200" b="1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差</a:t>
            </a:r>
            <a:r>
              <a:rPr lang="zh-TW" altLang="en-US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lang="zh-TW" altLang="en-US" sz="2400" dirty="0">
              <a:solidFill>
                <a:srgbClr val="0070C0"/>
              </a:solidFill>
            </a:endParaRPr>
          </a:p>
          <a:p>
            <a:pPr marL="139700" marR="0" lvl="0" indent="0" algn="l" rtl="0">
              <a:lnSpc>
                <a:spcPct val="160952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r>
              <a:rPr lang="zh-TW" altLang="en-US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➔ 使得 </a:t>
            </a:r>
            <a:r>
              <a:rPr lang="en-US" altLang="zh-TW" sz="3200" b="0" i="0" u="none" strike="noStrike" cap="none" dirty="0" err="1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val_acc</a:t>
            </a:r>
            <a:r>
              <a:rPr lang="zh-TW" altLang="en-US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 下降或無提升</a:t>
            </a:r>
            <a:r>
              <a:rPr lang="en-US" altLang="zh-TW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/</a:t>
            </a:r>
            <a:r>
              <a:rPr lang="en-US" altLang="zh-TW" sz="3200" b="0" i="0" u="none" strike="noStrike" cap="none" dirty="0" err="1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val_loss</a:t>
            </a:r>
            <a:r>
              <a:rPr lang="zh-TW" altLang="en-US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上升或無下降</a:t>
            </a:r>
            <a:endParaRPr lang="zh-TW" altLang="en-US" sz="2400" dirty="0">
              <a:solidFill>
                <a:srgbClr val="0070C0"/>
              </a:solidFill>
            </a:endParaRPr>
          </a:p>
          <a:p>
            <a:pPr marL="139700" marR="0" lvl="0" indent="0" algn="l" rtl="0">
              <a:lnSpc>
                <a:spcPct val="160952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ews Cycle"/>
              <a:buNone/>
            </a:pPr>
            <a:r>
              <a:rPr lang="zh-TW" altLang="en-US" sz="32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➔ </a:t>
            </a:r>
            <a:r>
              <a:rPr lang="zh-TW" altLang="en-US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過度擬合 </a:t>
            </a:r>
            <a:r>
              <a:rPr lang="en-US" altLang="zh-TW" sz="3200" b="0" i="0" u="none" strike="noStrike" cap="none" dirty="0">
                <a:solidFill>
                  <a:srgbClr val="0070C0"/>
                </a:solidFill>
                <a:latin typeface="News Cycle"/>
                <a:ea typeface="News Cycle"/>
                <a:cs typeface="News Cycle"/>
                <a:sym typeface="News Cycle"/>
              </a:rPr>
              <a:t>(Overfitting)</a:t>
            </a:r>
          </a:p>
        </p:txBody>
      </p:sp>
      <p:pic>
        <p:nvPicPr>
          <p:cNvPr id="8" name="Google Shape;308;g2168da3b7d8_0_255">
            <a:extLst>
              <a:ext uri="{FF2B5EF4-FFF2-40B4-BE49-F238E27FC236}">
                <a16:creationId xmlns:a16="http://schemas.microsoft.com/office/drawing/2014/main" id="{EBD0B135-1957-46BE-A05A-C8376BA428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5342757"/>
            <a:ext cx="11094918" cy="4594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39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訓練時常見的問題 </a:t>
            </a:r>
            <a:r>
              <a:rPr lang="en-US" altLang="zh-TW" sz="8000" dirty="0"/>
              <a:t>- Overfitting</a:t>
            </a:r>
            <a:endParaRPr lang="zh-TW" altLang="en-US" sz="8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FCFD8-F426-42AA-9F1F-A0714108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2" y="2476500"/>
            <a:ext cx="1706431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5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083" b="-760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072754" y="3741738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96875" y="2687856"/>
            <a:ext cx="149087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endParaRPr lang="en-US" sz="5000" spc="100" dirty="0">
              <a:solidFill>
                <a:srgbClr val="000000"/>
              </a:solidFill>
              <a:latin typeface="Stadio Now Text Bold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E395E7-0271-4F7C-8061-5C38EF4CD6E8}"/>
              </a:ext>
            </a:extLst>
          </p:cNvPr>
          <p:cNvSpPr txBox="1"/>
          <p:nvPr/>
        </p:nvSpPr>
        <p:spPr>
          <a:xfrm>
            <a:off x="1020188" y="378854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/>
              <a:t>減緩</a:t>
            </a:r>
            <a:r>
              <a:rPr lang="en-US" altLang="zh-TW" sz="8000" dirty="0"/>
              <a:t>Overfitting</a:t>
            </a:r>
            <a:endParaRPr lang="zh-TW" altLang="en-US" sz="8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F9D9CE-2E6F-4BF0-8229-A22435140D94}"/>
              </a:ext>
            </a:extLst>
          </p:cNvPr>
          <p:cNvSpPr txBox="1"/>
          <p:nvPr/>
        </p:nvSpPr>
        <p:spPr>
          <a:xfrm>
            <a:off x="762000" y="2628900"/>
            <a:ext cx="16764000" cy="42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增加訓練資料集的數量 </a:t>
            </a: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or </a:t>
            </a: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作 </a:t>
            </a: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Data Augmentation</a:t>
            </a:r>
            <a:endParaRPr lang="zh-TW" altLang="en-US" sz="5400" dirty="0"/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減少模型複雜度</a:t>
            </a:r>
            <a:endParaRPr lang="zh-TW" altLang="en-US" sz="5400" dirty="0"/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使用</a:t>
            </a: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Dropout</a:t>
            </a: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層</a:t>
            </a:r>
            <a:endParaRPr lang="zh-TW" altLang="en-US" sz="5400" dirty="0"/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使用</a:t>
            </a:r>
            <a:r>
              <a:rPr lang="en-US" altLang="zh-TW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L1/L2</a:t>
            </a: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常規化</a:t>
            </a:r>
            <a:endParaRPr lang="zh-TW" altLang="en-US" sz="5400" dirty="0"/>
          </a:p>
          <a:p>
            <a:pPr marL="825500" marR="0" lvl="0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5400" b="0" i="0" u="none" strike="noStrike" cap="none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提早停止訓練週期</a:t>
            </a:r>
          </a:p>
        </p:txBody>
      </p:sp>
    </p:spTree>
    <p:extLst>
      <p:ext uri="{BB962C8B-B14F-4D97-AF65-F5344CB8AC3E}">
        <p14:creationId xmlns:p14="http://schemas.microsoft.com/office/powerpoint/2010/main" val="166309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698</Words>
  <Application>Microsoft Office PowerPoint</Application>
  <PresentationFormat>自訂</PresentationFormat>
  <Paragraphs>77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Wingdings</vt:lpstr>
      <vt:lpstr>News Cycle</vt:lpstr>
      <vt:lpstr>Arial</vt:lpstr>
      <vt:lpstr>Roboto</vt:lpstr>
      <vt:lpstr>微軟正黑體</vt:lpstr>
      <vt:lpstr>Lato</vt:lpstr>
      <vt:lpstr>Stadio Now Text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盧俊銘</cp:lastModifiedBy>
  <cp:revision>12</cp:revision>
  <dcterms:created xsi:type="dcterms:W3CDTF">2006-08-16T00:00:00Z</dcterms:created>
  <dcterms:modified xsi:type="dcterms:W3CDTF">2024-03-14T15:24:59Z</dcterms:modified>
  <dc:identifier>DAF_fcMOVJk</dc:identifier>
</cp:coreProperties>
</file>